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70688" cy="100885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358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600" cy="505068"/>
          </a:xfrm>
          <a:prstGeom prst="rect">
            <a:avLst/>
          </a:prstGeom>
        </p:spPr>
        <p:txBody>
          <a:bodyPr vert="horz" lIns="90169" tIns="45084" rIns="90169" bIns="4508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35527" y="0"/>
            <a:ext cx="2933600" cy="505068"/>
          </a:xfrm>
          <a:prstGeom prst="rect">
            <a:avLst/>
          </a:prstGeom>
        </p:spPr>
        <p:txBody>
          <a:bodyPr vert="horz" lIns="90169" tIns="45084" rIns="90169" bIns="45084" rtlCol="0"/>
          <a:lstStyle>
            <a:lvl1pPr algn="r">
              <a:defRPr sz="1200"/>
            </a:lvl1pPr>
          </a:lstStyle>
          <a:p>
            <a:fld id="{2CD96F41-EEE2-4A2B-A2A6-8C41EC2D7762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62063"/>
            <a:ext cx="2354262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69" tIns="45084" rIns="90169" bIns="4508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7225" y="4855681"/>
            <a:ext cx="5416238" cy="3971813"/>
          </a:xfrm>
          <a:prstGeom prst="rect">
            <a:avLst/>
          </a:prstGeom>
        </p:spPr>
        <p:txBody>
          <a:bodyPr vert="horz" lIns="90169" tIns="45084" rIns="90169" bIns="4508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83496"/>
            <a:ext cx="2933600" cy="505068"/>
          </a:xfrm>
          <a:prstGeom prst="rect">
            <a:avLst/>
          </a:prstGeom>
        </p:spPr>
        <p:txBody>
          <a:bodyPr vert="horz" lIns="90169" tIns="45084" rIns="90169" bIns="4508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35527" y="9583496"/>
            <a:ext cx="2933600" cy="505068"/>
          </a:xfrm>
          <a:prstGeom prst="rect">
            <a:avLst/>
          </a:prstGeom>
        </p:spPr>
        <p:txBody>
          <a:bodyPr vert="horz" lIns="90169" tIns="45084" rIns="90169" bIns="45084" rtlCol="0" anchor="b"/>
          <a:lstStyle>
            <a:lvl1pPr algn="r">
              <a:defRPr sz="1200"/>
            </a:lvl1pPr>
          </a:lstStyle>
          <a:p>
            <a:fld id="{67D98031-12DA-4ACD-AADF-F4F86D53E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189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98031-12DA-4ACD-AADF-F4F86D53E8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904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C13-51C4-4CB2-9CA0-5072A3FCDAD3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225D-0286-40D2-B666-27629066C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51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C13-51C4-4CB2-9CA0-5072A3FCDAD3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225D-0286-40D2-B666-27629066C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69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C13-51C4-4CB2-9CA0-5072A3FCDAD3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225D-0286-40D2-B666-27629066C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30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C13-51C4-4CB2-9CA0-5072A3FCDAD3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225D-0286-40D2-B666-27629066C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10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C13-51C4-4CB2-9CA0-5072A3FCDAD3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225D-0286-40D2-B666-27629066C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94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C13-51C4-4CB2-9CA0-5072A3FCDAD3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225D-0286-40D2-B666-27629066C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73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C13-51C4-4CB2-9CA0-5072A3FCDAD3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225D-0286-40D2-B666-27629066C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8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C13-51C4-4CB2-9CA0-5072A3FCDAD3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225D-0286-40D2-B666-27629066C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01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C13-51C4-4CB2-9CA0-5072A3FCDAD3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225D-0286-40D2-B666-27629066C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67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C13-51C4-4CB2-9CA0-5072A3FCDAD3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225D-0286-40D2-B666-27629066C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5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C13-51C4-4CB2-9CA0-5072A3FCDAD3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0225D-0286-40D2-B666-27629066C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56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BFC13-51C4-4CB2-9CA0-5072A3FCDAD3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0225D-0286-40D2-B666-27629066C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19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角丸四角形吹き出し 33"/>
          <p:cNvSpPr/>
          <p:nvPr/>
        </p:nvSpPr>
        <p:spPr>
          <a:xfrm>
            <a:off x="847290" y="9338629"/>
            <a:ext cx="2077654" cy="438907"/>
          </a:xfrm>
          <a:prstGeom prst="wedgeRoundRectCallout">
            <a:avLst>
              <a:gd name="adj1" fmla="val 65356"/>
              <a:gd name="adj2" fmla="val -28647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4214796" y="7671319"/>
            <a:ext cx="3030628" cy="289830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直角三角形 24"/>
          <p:cNvSpPr/>
          <p:nvPr/>
        </p:nvSpPr>
        <p:spPr>
          <a:xfrm rot="5400000">
            <a:off x="-565145" y="582008"/>
            <a:ext cx="5529064" cy="4365048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32656" y="3592979"/>
            <a:ext cx="6364088" cy="3520261"/>
          </a:xfrm>
          <a:prstGeom prst="rect">
            <a:avLst/>
          </a:prstGeom>
          <a:pattFill prst="wdUpDiag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789312" y="5889104"/>
            <a:ext cx="3168352" cy="144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4176464" y="1294684"/>
            <a:ext cx="2304256" cy="22040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24436" y="1335030"/>
            <a:ext cx="2808312" cy="2123369"/>
          </a:xfrm>
        </p:spPr>
        <p:txBody>
          <a:bodyPr/>
          <a:lstStyle/>
          <a:p>
            <a:r>
              <a:rPr kumimoji="1" lang="ja-JP" alt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抜け穴</a:t>
            </a:r>
            <a:br>
              <a:rPr kumimoji="1" lang="en-US" altLang="ja-JP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  <a:tint val="66000"/>
                        <a:satMod val="160000"/>
                      </a:schemeClr>
                    </a:gs>
                    <a:gs pos="50000">
                      <a:schemeClr val="accent6">
                        <a:lumMod val="60000"/>
                        <a:lumOff val="40000"/>
                        <a:tint val="44500"/>
                        <a:satMod val="16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  <a:tint val="23500"/>
                        <a:satMod val="160000"/>
                      </a:schemeClr>
                    </a:gs>
                  </a:gsLst>
                  <a:lin ang="10800000" scaled="1"/>
                  <a:tileRect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kumimoji="1" lang="ja-JP" altLang="en-US" sz="3200" dirty="0">
                <a:solidFill>
                  <a:schemeClr val="bg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シリーズ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12776" y="0"/>
            <a:ext cx="4800600" cy="1280592"/>
          </a:xfrm>
        </p:spPr>
        <p:txBody>
          <a:bodyPr/>
          <a:lstStyle/>
          <a:p>
            <a:pPr algn="r"/>
            <a:r>
              <a:rPr lang="ja-JP" altLang="en-US" dirty="0"/>
              <a:t>高圧・高温の空気・ガスを抜く場所に最適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ドーナツ 3"/>
          <p:cNvSpPr/>
          <p:nvPr/>
        </p:nvSpPr>
        <p:spPr>
          <a:xfrm>
            <a:off x="3960440" y="1064568"/>
            <a:ext cx="2736304" cy="2664296"/>
          </a:xfrm>
          <a:prstGeom prst="donut">
            <a:avLst>
              <a:gd name="adj" fmla="val 7893"/>
            </a:avLst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 rot="21153061">
            <a:off x="1142895" y="793194"/>
            <a:ext cx="2507548" cy="4432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/>
              <a:t>もう</a:t>
            </a:r>
            <a:r>
              <a:rPr lang="en-US" altLang="ja-JP" sz="2400" dirty="0">
                <a:solidFill>
                  <a:schemeClr val="accent2"/>
                </a:solidFill>
              </a:rPr>
              <a:t>『</a:t>
            </a:r>
            <a:r>
              <a:rPr lang="ja-JP" altLang="en-US" sz="2400" dirty="0">
                <a:solidFill>
                  <a:schemeClr val="accent2"/>
                </a:solidFill>
              </a:rPr>
              <a:t>空気抜き</a:t>
            </a:r>
            <a:r>
              <a:rPr lang="en-US" altLang="ja-JP" sz="2400" dirty="0">
                <a:solidFill>
                  <a:schemeClr val="accent2"/>
                </a:solidFill>
              </a:rPr>
              <a:t>』</a:t>
            </a:r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9025" y="2792760"/>
            <a:ext cx="40324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●使用用途●</a:t>
            </a:r>
            <a:endParaRPr kumimoji="1" lang="en-US" altLang="ja-JP" dirty="0"/>
          </a:p>
          <a:p>
            <a:r>
              <a:rPr kumimoji="1" lang="ja-JP" altLang="en-US" sz="1400" dirty="0"/>
              <a:t>真空装置・真空容器・クリーンルーム</a:t>
            </a:r>
            <a:endParaRPr kumimoji="1" lang="en-US" altLang="ja-JP" sz="1400" dirty="0"/>
          </a:p>
          <a:p>
            <a:r>
              <a:rPr kumimoji="1" lang="en-US" altLang="ja-JP" sz="1400" dirty="0"/>
              <a:t>FPD</a:t>
            </a:r>
            <a:r>
              <a:rPr kumimoji="1" lang="ja-JP" altLang="en-US" sz="1400" dirty="0"/>
              <a:t>製造装置・半導体製造装置・電子顕微鏡など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851" y="560512"/>
            <a:ext cx="1950282" cy="195028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" t="33994" r="60972" b="45385"/>
          <a:stretch/>
        </p:blipFill>
        <p:spPr>
          <a:xfrm>
            <a:off x="548680" y="3728864"/>
            <a:ext cx="2003194" cy="165618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67" t="33994" r="4998" b="45546"/>
          <a:stretch/>
        </p:blipFill>
        <p:spPr>
          <a:xfrm>
            <a:off x="548680" y="5529064"/>
            <a:ext cx="2003194" cy="1512168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2636912" y="3728864"/>
            <a:ext cx="3928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従来</a:t>
            </a:r>
            <a:endParaRPr lang="en-US" altLang="ja-JP" dirty="0"/>
          </a:p>
          <a:p>
            <a:r>
              <a:rPr lang="en-US" altLang="ja-JP" dirty="0"/>
              <a:t>CAP</a:t>
            </a:r>
            <a:r>
              <a:rPr lang="ja-JP" altLang="en-US" dirty="0"/>
              <a:t>やワッシャーを使用時</a:t>
            </a:r>
            <a:endParaRPr lang="en-US" altLang="ja-JP" dirty="0"/>
          </a:p>
          <a:p>
            <a:r>
              <a:rPr lang="ja-JP" altLang="en-US" dirty="0"/>
              <a:t>キリ穴・ネジ穴の底に空気が</a:t>
            </a:r>
            <a:endParaRPr lang="en-US" altLang="ja-JP" dirty="0"/>
          </a:p>
          <a:p>
            <a:r>
              <a:rPr lang="ja-JP" altLang="en-US" dirty="0"/>
              <a:t>溜まってしまっていました。</a:t>
            </a:r>
            <a:endParaRPr lang="en-US" altLang="ja-JP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08920" y="5555332"/>
            <a:ext cx="3987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抜け穴</a:t>
            </a:r>
            <a:r>
              <a:rPr kumimoji="1" lang="ja-JP" altLang="en-US" dirty="0"/>
              <a:t>シリーズを使用すると</a:t>
            </a:r>
            <a:endParaRPr kumimoji="1" lang="en-US" altLang="ja-JP" dirty="0"/>
          </a:p>
          <a:p>
            <a:r>
              <a:rPr lang="ja-JP" altLang="en-US" dirty="0"/>
              <a:t>抜け穴を通って機械や装置の</a:t>
            </a:r>
            <a:endParaRPr lang="en-US" altLang="ja-JP" dirty="0"/>
          </a:p>
          <a:p>
            <a:r>
              <a:rPr lang="ja-JP" altLang="en-US" dirty="0"/>
              <a:t>ネジ穴の底にたまった空気やガスを</a:t>
            </a:r>
            <a:endParaRPr lang="en-US" altLang="ja-JP" dirty="0"/>
          </a:p>
          <a:p>
            <a:r>
              <a:rPr lang="ja-JP" altLang="en-US" dirty="0"/>
              <a:t>排出することが可能に！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18" name="下矢印 17"/>
          <p:cNvSpPr/>
          <p:nvPr/>
        </p:nvSpPr>
        <p:spPr>
          <a:xfrm>
            <a:off x="3675564" y="5025008"/>
            <a:ext cx="504056" cy="504056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2656" y="7186548"/>
            <a:ext cx="362778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●ラインナップ●</a:t>
            </a:r>
            <a:endParaRPr kumimoji="1" lang="en-US" altLang="ja-JP" dirty="0"/>
          </a:p>
          <a:p>
            <a:r>
              <a:rPr lang="ja-JP" altLang="en-US" sz="1400" dirty="0"/>
              <a:t>・抜け穴六角穴付ボルト（全</a:t>
            </a:r>
            <a:r>
              <a:rPr lang="ja-JP" altLang="en-US" sz="1400" dirty="0" err="1"/>
              <a:t>ねじ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r>
              <a:rPr kumimoji="1" lang="ja-JP" altLang="en-US" sz="1400" dirty="0"/>
              <a:t>・抜け穴</a:t>
            </a:r>
            <a:r>
              <a:rPr lang="ja-JP" altLang="en-US" sz="1400" dirty="0"/>
              <a:t>六角穴付ボルト</a:t>
            </a:r>
            <a:r>
              <a:rPr kumimoji="1" lang="ja-JP" altLang="en-US" sz="1400" dirty="0"/>
              <a:t>（半</a:t>
            </a:r>
            <a:r>
              <a:rPr kumimoji="1" lang="ja-JP" altLang="en-US" sz="1400" dirty="0" err="1"/>
              <a:t>ねじ</a:t>
            </a:r>
            <a:r>
              <a:rPr kumimoji="1" lang="ja-JP" altLang="en-US" sz="1400" dirty="0"/>
              <a:t>）</a:t>
            </a:r>
            <a:endParaRPr kumimoji="1" lang="en-US" altLang="ja-JP" sz="1400" dirty="0"/>
          </a:p>
          <a:p>
            <a:r>
              <a:rPr lang="ja-JP" altLang="en-US" sz="1400" dirty="0"/>
              <a:t>・抜け穴六角穴付ボタンボルト</a:t>
            </a:r>
            <a:endParaRPr lang="en-US" altLang="ja-JP" sz="1400" dirty="0"/>
          </a:p>
          <a:p>
            <a:r>
              <a:rPr kumimoji="1" lang="ja-JP" altLang="en-US" sz="1400" dirty="0"/>
              <a:t>・抜け穴ワッシャー（</a:t>
            </a:r>
            <a:r>
              <a:rPr kumimoji="1" lang="en-US" altLang="ja-JP" sz="1400" dirty="0"/>
              <a:t>ISO</a:t>
            </a:r>
            <a:r>
              <a:rPr kumimoji="1" lang="ja-JP" altLang="en-US" sz="1400" dirty="0"/>
              <a:t>規格）</a:t>
            </a:r>
            <a:endParaRPr kumimoji="1" lang="en-US" altLang="ja-JP" sz="1400" dirty="0"/>
          </a:p>
          <a:p>
            <a:r>
              <a:rPr lang="ja-JP" altLang="en-US" sz="1400" dirty="0"/>
              <a:t>・抜け穴</a:t>
            </a:r>
            <a:r>
              <a:rPr lang="en-US" altLang="ja-JP" sz="1400" dirty="0"/>
              <a:t>+</a:t>
            </a:r>
            <a:r>
              <a:rPr lang="ja-JP" altLang="en-US" sz="1400" dirty="0"/>
              <a:t>なべ小</a:t>
            </a:r>
            <a:r>
              <a:rPr lang="ja-JP" altLang="en-US" sz="1400" dirty="0" err="1"/>
              <a:t>ねじ</a:t>
            </a:r>
            <a:endParaRPr lang="en-US" altLang="ja-JP" sz="1400" dirty="0"/>
          </a:p>
          <a:p>
            <a:r>
              <a:rPr kumimoji="1" lang="ja-JP" altLang="en-US" sz="1400" dirty="0"/>
              <a:t>・抜け穴</a:t>
            </a:r>
            <a:r>
              <a:rPr kumimoji="1" lang="en-US" altLang="ja-JP" sz="1400" dirty="0"/>
              <a:t>+</a:t>
            </a:r>
            <a:r>
              <a:rPr kumimoji="1" lang="ja-JP" altLang="en-US" sz="1400" dirty="0"/>
              <a:t>皿小</a:t>
            </a:r>
            <a:r>
              <a:rPr kumimoji="1" lang="ja-JP" altLang="en-US" sz="1400" dirty="0" err="1"/>
              <a:t>ねじ</a:t>
            </a:r>
            <a:endParaRPr kumimoji="1" lang="en-US" altLang="ja-JP" sz="1400" dirty="0"/>
          </a:p>
          <a:p>
            <a:r>
              <a:rPr lang="ja-JP" altLang="en-US" sz="1400" dirty="0"/>
              <a:t>・抜け穴六角穴付止めねじクボミ先</a:t>
            </a:r>
            <a:endParaRPr lang="en-US" altLang="ja-JP" sz="1400" dirty="0"/>
          </a:p>
          <a:p>
            <a:r>
              <a:rPr kumimoji="1" lang="ja-JP" altLang="en-US" sz="1400" dirty="0"/>
              <a:t>・抜け穴六角ボルト</a:t>
            </a: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 rot="446167">
            <a:off x="1618462" y="1549932"/>
            <a:ext cx="1958807" cy="340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>
                <a:solidFill>
                  <a:schemeClr val="accent2"/>
                </a:solidFill>
              </a:rPr>
              <a:t>『</a:t>
            </a:r>
            <a:r>
              <a:rPr lang="ja-JP" altLang="en-US" sz="2400" dirty="0">
                <a:solidFill>
                  <a:schemeClr val="accent2"/>
                </a:solidFill>
              </a:rPr>
              <a:t>ガス抜き</a:t>
            </a:r>
            <a:r>
              <a:rPr lang="en-US" altLang="ja-JP" sz="2400" dirty="0">
                <a:solidFill>
                  <a:schemeClr val="accent2"/>
                </a:solidFill>
              </a:rPr>
              <a:t>』</a:t>
            </a:r>
            <a:r>
              <a:rPr lang="ja-JP" altLang="en-US" sz="1800" dirty="0"/>
              <a:t>で</a:t>
            </a:r>
          </a:p>
        </p:txBody>
      </p:sp>
      <p:sp>
        <p:nvSpPr>
          <p:cNvPr id="22" name="サブタイトル 2"/>
          <p:cNvSpPr txBox="1">
            <a:spLocks/>
          </p:cNvSpPr>
          <p:nvPr/>
        </p:nvSpPr>
        <p:spPr>
          <a:xfrm>
            <a:off x="1052736" y="2144688"/>
            <a:ext cx="3329174" cy="4522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/>
              <a:t>悩まなくていいのです！</a:t>
            </a:r>
          </a:p>
        </p:txBody>
      </p:sp>
      <p:sp>
        <p:nvSpPr>
          <p:cNvPr id="24" name="サブタイトル 2"/>
          <p:cNvSpPr txBox="1">
            <a:spLocks/>
          </p:cNvSpPr>
          <p:nvPr/>
        </p:nvSpPr>
        <p:spPr>
          <a:xfrm>
            <a:off x="279025" y="2497500"/>
            <a:ext cx="1250935" cy="4522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/>
              <a:t>ネジザムライ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990106" y="7164978"/>
            <a:ext cx="4111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●材質●ユニファイ規格も取扱あり</a:t>
            </a:r>
            <a:endParaRPr lang="en-US" altLang="ja-JP" dirty="0"/>
          </a:p>
          <a:p>
            <a:r>
              <a:rPr kumimoji="1" lang="ja-JP" altLang="en-US" sz="1400" dirty="0"/>
              <a:t>・ステンレス（</a:t>
            </a:r>
            <a:r>
              <a:rPr kumimoji="1" lang="en-US" altLang="ja-JP" sz="1400" dirty="0"/>
              <a:t>303,304</a:t>
            </a:r>
            <a:r>
              <a:rPr kumimoji="1" lang="ja-JP" altLang="en-US" sz="1400" dirty="0" err="1"/>
              <a:t>、</a:t>
            </a:r>
            <a:r>
              <a:rPr kumimoji="1" lang="en-US" altLang="ja-JP" sz="1400" dirty="0"/>
              <a:t>XM-7)</a:t>
            </a:r>
          </a:p>
          <a:p>
            <a:r>
              <a:rPr lang="ja-JP" altLang="en-US" sz="1400" dirty="0"/>
              <a:t>・ＳＵＳ</a:t>
            </a:r>
            <a:r>
              <a:rPr lang="en-US" altLang="ja-JP" sz="1400" dirty="0"/>
              <a:t>316</a:t>
            </a:r>
            <a:r>
              <a:rPr lang="ja-JP" altLang="en-US" sz="1400" dirty="0"/>
              <a:t>Ｌ</a:t>
            </a:r>
            <a:endParaRPr lang="en-US" altLang="ja-JP" sz="1400" dirty="0"/>
          </a:p>
          <a:p>
            <a:r>
              <a:rPr kumimoji="1" lang="ja-JP" altLang="en-US" sz="1400" dirty="0"/>
              <a:t>・チタン（Ｔｉ）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581128" y="8049344"/>
            <a:ext cx="2151856" cy="163121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/>
              <a:t>富田螺子株式会社</a:t>
            </a:r>
            <a:endParaRPr kumimoji="1" lang="en-US" altLang="ja-JP" dirty="0"/>
          </a:p>
          <a:p>
            <a:r>
              <a:rPr lang="ja-JP" altLang="en-US" sz="1000" dirty="0"/>
              <a:t>トミタラシ　</a:t>
            </a:r>
            <a:r>
              <a:rPr lang="en-US" altLang="ja-JP" sz="1000" dirty="0"/>
              <a:t>TOMITARASHI</a:t>
            </a:r>
          </a:p>
          <a:p>
            <a:r>
              <a:rPr kumimoji="1" lang="ja-JP" altLang="en-US" sz="1200" dirty="0"/>
              <a:t>〒</a:t>
            </a:r>
            <a:r>
              <a:rPr kumimoji="1" lang="en-US" altLang="ja-JP" sz="1200" dirty="0"/>
              <a:t>146-0082</a:t>
            </a:r>
          </a:p>
          <a:p>
            <a:r>
              <a:rPr lang="ja-JP" altLang="en-US" sz="1200" dirty="0"/>
              <a:t>東京都大田区池上</a:t>
            </a:r>
            <a:r>
              <a:rPr lang="en-US" altLang="ja-JP" sz="1200" dirty="0"/>
              <a:t>7-21-3</a:t>
            </a:r>
          </a:p>
          <a:p>
            <a:r>
              <a:rPr kumimoji="1" lang="ja-JP" altLang="en-US" sz="1200" dirty="0"/>
              <a:t>☎</a:t>
            </a:r>
            <a:r>
              <a:rPr kumimoji="1" lang="en-US" altLang="ja-JP" sz="1200" dirty="0"/>
              <a:t>03-3754-6228</a:t>
            </a:r>
          </a:p>
          <a:p>
            <a:r>
              <a:rPr lang="ja-JP" altLang="en-US" sz="1200" dirty="0"/>
              <a:t>📠</a:t>
            </a:r>
            <a:r>
              <a:rPr lang="en-US" altLang="ja-JP" sz="1200" dirty="0"/>
              <a:t>03-3755-2913</a:t>
            </a:r>
          </a:p>
          <a:p>
            <a:r>
              <a:rPr kumimoji="1" lang="ja-JP" altLang="en-US" sz="1200" dirty="0"/>
              <a:t>✉</a:t>
            </a:r>
            <a:r>
              <a:rPr lang="en-US" altLang="ja-JP" sz="1200" dirty="0"/>
              <a:t>info@tomitarashi.com</a:t>
            </a:r>
            <a:endParaRPr kumimoji="1" lang="en-US" altLang="ja-JP" sz="1200" dirty="0"/>
          </a:p>
          <a:p>
            <a:r>
              <a:rPr lang="en-US" altLang="ja-JP" sz="1200" dirty="0"/>
              <a:t>HP http://tomita-rashi.com</a:t>
            </a:r>
            <a:endParaRPr kumimoji="1" lang="ja-JP" altLang="en-US" sz="1200" dirty="0"/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9" t="23379" r="14584" b="49258"/>
          <a:stretch/>
        </p:blipFill>
        <p:spPr>
          <a:xfrm>
            <a:off x="3064473" y="8212601"/>
            <a:ext cx="1023145" cy="548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74" t="22210" r="26389" b="44061"/>
          <a:stretch/>
        </p:blipFill>
        <p:spPr>
          <a:xfrm>
            <a:off x="3285066" y="8985448"/>
            <a:ext cx="780995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テキスト ボックス 32"/>
          <p:cNvSpPr txBox="1"/>
          <p:nvPr/>
        </p:nvSpPr>
        <p:spPr>
          <a:xfrm>
            <a:off x="855302" y="9338629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※</a:t>
            </a:r>
            <a:r>
              <a:rPr kumimoji="1" lang="ja-JP" altLang="en-US" sz="1200" dirty="0"/>
              <a:t>ワッシャーには</a:t>
            </a:r>
            <a:endParaRPr kumimoji="1" lang="en-US" altLang="ja-JP" sz="1200" dirty="0"/>
          </a:p>
          <a:p>
            <a:r>
              <a:rPr lang="ja-JP" altLang="en-US" sz="1200" dirty="0"/>
              <a:t>抜け穴溝が加工されています</a:t>
            </a:r>
            <a:endParaRPr kumimoji="1" lang="en-US" altLang="ja-JP" sz="1200" dirty="0"/>
          </a:p>
          <a:p>
            <a:endParaRPr kumimoji="1" lang="ja-JP" altLang="en-US" dirty="0"/>
          </a:p>
        </p:txBody>
      </p:sp>
      <p:sp>
        <p:nvSpPr>
          <p:cNvPr id="35" name="円/楕円 34"/>
          <p:cNvSpPr/>
          <p:nvPr/>
        </p:nvSpPr>
        <p:spPr>
          <a:xfrm>
            <a:off x="3285066" y="9084467"/>
            <a:ext cx="383528" cy="261021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3693544" y="9396882"/>
            <a:ext cx="383528" cy="261021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14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0" y="488504"/>
            <a:ext cx="6858000" cy="4227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2656" y="200473"/>
            <a:ext cx="6172200" cy="648072"/>
          </a:xfrm>
        </p:spPr>
        <p:txBody>
          <a:bodyPr>
            <a:normAutofit/>
          </a:bodyPr>
          <a:lstStyle/>
          <a:p>
            <a:r>
              <a:rPr kumimoji="1" lang="en-US" altLang="ja-JP" sz="3200" dirty="0"/>
              <a:t>『</a:t>
            </a:r>
            <a:r>
              <a:rPr kumimoji="1" lang="ja-JP" altLang="en-US" sz="3200" dirty="0"/>
              <a:t>抜け穴</a:t>
            </a:r>
            <a:r>
              <a:rPr lang="ja-JP" altLang="en-US" sz="2000" dirty="0"/>
              <a:t>シリーズ</a:t>
            </a:r>
            <a:r>
              <a:rPr kumimoji="1" lang="en-US" altLang="ja-JP" sz="3200" dirty="0"/>
              <a:t>』</a:t>
            </a:r>
            <a:r>
              <a:rPr kumimoji="1" lang="ja-JP" altLang="en-US" sz="3200" dirty="0"/>
              <a:t>図面・型番一覧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538871"/>
              </p:ext>
            </p:extLst>
          </p:nvPr>
        </p:nvGraphicFramePr>
        <p:xfrm>
          <a:off x="3573016" y="992560"/>
          <a:ext cx="3181668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6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呼び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型番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000" dirty="0"/>
                        <a:t>ステンレス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M2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3VF-M2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3.8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1.5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0.8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M2.5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3VF-M2.5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4.5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2.5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0.8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M3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3VF-M3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5.5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2.5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1.5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M4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3VF-M4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7.0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4.0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1.5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M5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3VF-M5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8.5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4.0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5.0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1.5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M6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3VF-M6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10.0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5.0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6.0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2.0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M8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3VF-M8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13.0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6.0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8.0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2.0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M10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3VF-M10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16.0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8.0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2.0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M12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3VF-M12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18.0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3.0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M16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3VF-M16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24.0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3.0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88640" y="911260"/>
            <a:ext cx="3456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●抜け穴</a:t>
            </a:r>
            <a:r>
              <a:rPr lang="ja-JP" altLang="en-US" dirty="0"/>
              <a:t>六角穴付ボルト</a:t>
            </a:r>
            <a:endParaRPr lang="en-US" altLang="ja-JP" dirty="0"/>
          </a:p>
          <a:p>
            <a:r>
              <a:rPr kumimoji="1" lang="ja-JP" altLang="en-US" dirty="0"/>
              <a:t>　　　　　　　（全</a:t>
            </a:r>
            <a:r>
              <a:rPr kumimoji="1" lang="ja-JP" altLang="en-US" dirty="0" err="1"/>
              <a:t>ねじ</a:t>
            </a:r>
            <a:r>
              <a:rPr kumimoji="1" lang="ja-JP" altLang="en-US" dirty="0"/>
              <a:t>・半</a:t>
            </a:r>
            <a:r>
              <a:rPr kumimoji="1" lang="ja-JP" altLang="en-US" dirty="0" err="1"/>
              <a:t>ねじ</a:t>
            </a:r>
            <a:r>
              <a:rPr kumimoji="1" lang="ja-JP" altLang="en-US" dirty="0"/>
              <a:t>）</a:t>
            </a:r>
            <a:endParaRPr lang="en-US" altLang="ja-JP" dirty="0"/>
          </a:p>
          <a:p>
            <a:r>
              <a:rPr kumimoji="1" lang="ja-JP" altLang="en-US" dirty="0"/>
              <a:t>　　材質・ステンレス</a:t>
            </a:r>
            <a:endParaRPr kumimoji="1" lang="en-US" altLang="ja-JP" dirty="0"/>
          </a:p>
          <a:p>
            <a:r>
              <a:rPr lang="ja-JP" altLang="en-US" dirty="0"/>
              <a:t>　　　　　・ＳＵＳ</a:t>
            </a:r>
            <a:r>
              <a:rPr lang="en-US" altLang="ja-JP" dirty="0"/>
              <a:t>316</a:t>
            </a:r>
            <a:r>
              <a:rPr lang="ja-JP" altLang="en-US" dirty="0"/>
              <a:t>Ｌ</a:t>
            </a:r>
            <a:endParaRPr lang="en-US" altLang="ja-JP" dirty="0"/>
          </a:p>
          <a:p>
            <a:r>
              <a:rPr kumimoji="1" lang="ja-JP" altLang="en-US" dirty="0"/>
              <a:t>　　　　　・チタン</a:t>
            </a:r>
            <a:endParaRPr kumimoji="1"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2739" y="4376936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●抜け穴</a:t>
            </a:r>
            <a:r>
              <a:rPr lang="ja-JP" altLang="en-US" dirty="0"/>
              <a:t>ワッシャー</a:t>
            </a:r>
            <a:endParaRPr lang="en-US" altLang="ja-JP" dirty="0"/>
          </a:p>
          <a:p>
            <a:r>
              <a:rPr kumimoji="1" lang="ja-JP" altLang="en-US" dirty="0"/>
              <a:t>　材質・ステンレス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187791"/>
              </p:ext>
            </p:extLst>
          </p:nvPr>
        </p:nvGraphicFramePr>
        <p:xfrm>
          <a:off x="3251873" y="4448944"/>
          <a:ext cx="3489495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6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9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92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呼び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型番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b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d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D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M3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3TW3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0.3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0.15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3.2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0.5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M4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3TW4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0.3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0.15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4.3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0.8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M5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3TW5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0.6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0.3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5.3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10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M6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3TW6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0.5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6.4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1.5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12.5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M8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3TW8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0.5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8.4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1.5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17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M10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3TW10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1.2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0.6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10.5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21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M12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3TW12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1.5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0.75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2.5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24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M16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3TW16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1.8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3.0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30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2" t="29968" r="13332" b="51390"/>
          <a:stretch/>
        </p:blipFill>
        <p:spPr>
          <a:xfrm>
            <a:off x="188640" y="2453418"/>
            <a:ext cx="3283446" cy="1203438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343447" y="36475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半ねじは</a:t>
            </a:r>
            <a:r>
              <a:rPr kumimoji="1" lang="en-US" altLang="ja-JP" sz="1200" dirty="0"/>
              <a:t>M5.M6</a:t>
            </a:r>
            <a:r>
              <a:rPr kumimoji="1" lang="ja-JP" altLang="en-US" sz="1200" dirty="0"/>
              <a:t>のみです</a:t>
            </a:r>
            <a:r>
              <a:rPr kumimoji="1" lang="ja-JP" altLang="en-US" dirty="0"/>
              <a:t>。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0" t="22112" r="22083" b="46170"/>
          <a:stretch/>
        </p:blipFill>
        <p:spPr>
          <a:xfrm>
            <a:off x="620688" y="5028737"/>
            <a:ext cx="2304256" cy="1865351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395139" y="7185248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●抜け穴</a:t>
            </a:r>
            <a:r>
              <a:rPr lang="ja-JP" altLang="en-US" dirty="0"/>
              <a:t>六角穴付ボタンボルト</a:t>
            </a:r>
            <a:endParaRPr lang="en-US" altLang="ja-JP" dirty="0"/>
          </a:p>
          <a:p>
            <a:r>
              <a:rPr kumimoji="1" lang="ja-JP" altLang="en-US" dirty="0"/>
              <a:t>　材質・ステンレス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4664" y="783332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●抜け穴</a:t>
            </a:r>
            <a:r>
              <a:rPr kumimoji="1" lang="en-US" altLang="ja-JP" dirty="0"/>
              <a:t>+</a:t>
            </a:r>
            <a:r>
              <a:rPr kumimoji="1" lang="ja-JP" altLang="en-US" dirty="0"/>
              <a:t>なべ小</a:t>
            </a:r>
            <a:r>
              <a:rPr kumimoji="1" lang="ja-JP" altLang="en-US" dirty="0" err="1"/>
              <a:t>ねじ</a:t>
            </a:r>
            <a:r>
              <a:rPr kumimoji="1" lang="ja-JP" altLang="en-US" dirty="0"/>
              <a:t>　</a:t>
            </a:r>
            <a:r>
              <a:rPr kumimoji="1" lang="en-US" altLang="ja-JP" dirty="0"/>
              <a:t>+</a:t>
            </a:r>
            <a:r>
              <a:rPr kumimoji="1" lang="ja-JP" altLang="en-US" dirty="0"/>
              <a:t>皿小</a:t>
            </a:r>
            <a:r>
              <a:rPr kumimoji="1" lang="ja-JP" altLang="en-US" dirty="0" err="1"/>
              <a:t>ねじ</a:t>
            </a:r>
            <a:r>
              <a:rPr kumimoji="1" lang="ja-JP" altLang="en-US" dirty="0"/>
              <a:t>　</a:t>
            </a:r>
            <a:endParaRPr lang="en-US" altLang="ja-JP" dirty="0"/>
          </a:p>
          <a:p>
            <a:r>
              <a:rPr kumimoji="1" lang="ja-JP" altLang="en-US" dirty="0"/>
              <a:t>　材質・ステンレス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4664" y="8481392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●抜け穴</a:t>
            </a:r>
            <a:r>
              <a:rPr lang="ja-JP" altLang="en-US" dirty="0"/>
              <a:t>六角穴付止めねじクボミ先</a:t>
            </a:r>
            <a:r>
              <a:rPr kumimoji="1" lang="ja-JP" altLang="en-US" dirty="0"/>
              <a:t>　</a:t>
            </a:r>
            <a:endParaRPr lang="en-US" altLang="ja-JP" dirty="0"/>
          </a:p>
          <a:p>
            <a:r>
              <a:rPr kumimoji="1" lang="ja-JP" altLang="en-US" dirty="0"/>
              <a:t>　材質・ステンレス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4664" y="9129464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●抜け穴</a:t>
            </a:r>
            <a:r>
              <a:rPr lang="ja-JP" altLang="en-US" dirty="0"/>
              <a:t>六角ボルト</a:t>
            </a:r>
            <a:r>
              <a:rPr kumimoji="1" lang="ja-JP" altLang="en-US" dirty="0"/>
              <a:t>　</a:t>
            </a:r>
            <a:endParaRPr lang="en-US" altLang="ja-JP" dirty="0"/>
          </a:p>
          <a:p>
            <a:r>
              <a:rPr kumimoji="1" lang="ja-JP" altLang="en-US" dirty="0"/>
              <a:t>　材質・ステンレス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140969" y="9122737"/>
            <a:ext cx="3552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詳しいサイズ・図面・米国規格品等</a:t>
            </a:r>
            <a:endParaRPr kumimoji="1" lang="en-US" altLang="ja-JP" dirty="0"/>
          </a:p>
          <a:p>
            <a:r>
              <a:rPr lang="ja-JP" altLang="en-US" dirty="0"/>
              <a:t>お気軽にお問い合わせください。</a:t>
            </a:r>
            <a:endParaRPr kumimoji="1" lang="ja-JP" altLang="en-US" dirty="0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200" y="7665691"/>
            <a:ext cx="1463773" cy="146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914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470</Words>
  <Application>Microsoft Office PowerPoint</Application>
  <PresentationFormat>A4 210 x 297 mm</PresentationFormat>
  <Paragraphs>190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 Pゴシック体S</vt:lpstr>
      <vt:lpstr>Arial</vt:lpstr>
      <vt:lpstr>Calibri</vt:lpstr>
      <vt:lpstr>Office ​​テーマ</vt:lpstr>
      <vt:lpstr>抜け穴 シリーズ</vt:lpstr>
      <vt:lpstr>『抜け穴シリーズ』図面・型番一覧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kazumi</dc:creator>
  <cp:lastModifiedBy>EDI</cp:lastModifiedBy>
  <cp:revision>24</cp:revision>
  <cp:lastPrinted>2018-07-19T05:45:12Z</cp:lastPrinted>
  <dcterms:created xsi:type="dcterms:W3CDTF">2018-07-15T04:50:08Z</dcterms:created>
  <dcterms:modified xsi:type="dcterms:W3CDTF">2020-12-17T06:53:23Z</dcterms:modified>
</cp:coreProperties>
</file>